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bbc72cb0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bbc72cb0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4f678914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4f678914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9289023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9289023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9289023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9289023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9289023d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9289023d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9289023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9289023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928902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928902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9289023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9289023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9.jpg"/><Relationship Id="rId7" Type="http://schemas.openxmlformats.org/officeDocument/2006/relationships/image" Target="../media/image14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-school.github.io/visualizing-git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NOAA-EPIC/training-github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hub.com/NOAA-EPIC/training-git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4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9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14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13" y="2079350"/>
            <a:ext cx="4994376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507975" y="832325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057075" y="4276838"/>
            <a:ext cx="6871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812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8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652250" y="1448638"/>
            <a:ext cx="8083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2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  <p:grpSp>
        <p:nvGrpSpPr>
          <p:cNvPr id="189" name="Google Shape;189;p23"/>
          <p:cNvGrpSpPr/>
          <p:nvPr/>
        </p:nvGrpSpPr>
        <p:grpSpPr>
          <a:xfrm>
            <a:off x="1954462" y="1349250"/>
            <a:ext cx="2138100" cy="1857375"/>
            <a:chOff x="650850" y="822125"/>
            <a:chExt cx="2138100" cy="1857375"/>
          </a:xfrm>
        </p:grpSpPr>
        <p:sp>
          <p:nvSpPr>
            <p:cNvPr id="190" name="Google Shape;190;p23"/>
            <p:cNvSpPr/>
            <p:nvPr/>
          </p:nvSpPr>
          <p:spPr>
            <a:xfrm>
              <a:off x="650850" y="2050400"/>
              <a:ext cx="21381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 GitHub account</a:t>
              </a:r>
              <a:endParaRPr/>
            </a:p>
          </p:txBody>
        </p:sp>
        <p:pic>
          <p:nvPicPr>
            <p:cNvPr id="191" name="Google Shape;19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69400" y="1212575"/>
              <a:ext cx="1023581" cy="1015200"/>
            </a:xfrm>
            <a:prstGeom prst="rect">
              <a:avLst/>
            </a:prstGeom>
            <a:noFill/>
            <a:ln cap="flat" cmpd="sng" w="9525">
              <a:solidFill>
                <a:srgbClr val="351C7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2" name="Google Shape;192;p23"/>
            <p:cNvSpPr/>
            <p:nvPr/>
          </p:nvSpPr>
          <p:spPr>
            <a:xfrm>
              <a:off x="1196475" y="822125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sp>
        <p:nvSpPr>
          <p:cNvPr id="193" name="Google Shape;193;p23"/>
          <p:cNvSpPr txBox="1"/>
          <p:nvPr/>
        </p:nvSpPr>
        <p:spPr>
          <a:xfrm>
            <a:off x="4200250" y="1461350"/>
            <a:ext cx="8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Google Shape;194;p23"/>
          <p:cNvSpPr/>
          <p:nvPr/>
        </p:nvSpPr>
        <p:spPr>
          <a:xfrm rot="10800000">
            <a:off x="3987063" y="2212400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3879288" y="2335400"/>
            <a:ext cx="16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pull request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3987063" y="1847275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3"/>
          <p:cNvGrpSpPr/>
          <p:nvPr/>
        </p:nvGrpSpPr>
        <p:grpSpPr>
          <a:xfrm>
            <a:off x="4664975" y="3079410"/>
            <a:ext cx="957425" cy="492600"/>
            <a:chOff x="4664988" y="3209447"/>
            <a:chExt cx="957425" cy="492600"/>
          </a:xfrm>
        </p:grpSpPr>
        <p:sp>
          <p:nvSpPr>
            <p:cNvPr id="198" name="Google Shape;198;p23"/>
            <p:cNvSpPr/>
            <p:nvPr/>
          </p:nvSpPr>
          <p:spPr>
            <a:xfrm rot="5400000">
              <a:off x="5287163" y="3356288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5641275" y="3400451"/>
            <a:ext cx="1338300" cy="1338300"/>
            <a:chOff x="4354538" y="2905576"/>
            <a:chExt cx="1338300" cy="1338300"/>
          </a:xfrm>
        </p:grpSpPr>
        <p:pic>
          <p:nvPicPr>
            <p:cNvPr id="201" name="Google Shape;201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3"/>
            <p:cNvSpPr/>
            <p:nvPr/>
          </p:nvSpPr>
          <p:spPr>
            <a:xfrm>
              <a:off x="4368338" y="3228675"/>
              <a:ext cx="13107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203" name="Google Shape;203;p23"/>
          <p:cNvGrpSpPr/>
          <p:nvPr/>
        </p:nvGrpSpPr>
        <p:grpSpPr>
          <a:xfrm>
            <a:off x="6910050" y="3047161"/>
            <a:ext cx="975900" cy="492600"/>
            <a:chOff x="6910063" y="3177199"/>
            <a:chExt cx="975900" cy="492600"/>
          </a:xfrm>
        </p:grpSpPr>
        <p:sp>
          <p:nvSpPr>
            <p:cNvPr id="204" name="Google Shape;204;p23"/>
            <p:cNvSpPr/>
            <p:nvPr/>
          </p:nvSpPr>
          <p:spPr>
            <a:xfrm rot="-5400000">
              <a:off x="6773713" y="3324050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 txBox="1"/>
            <p:nvPr/>
          </p:nvSpPr>
          <p:spPr>
            <a:xfrm>
              <a:off x="710896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06" name="Google Shape;206;p23"/>
          <p:cNvSpPr txBox="1"/>
          <p:nvPr/>
        </p:nvSpPr>
        <p:spPr>
          <a:xfrm>
            <a:off x="5670375" y="3145338"/>
            <a:ext cx="12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(make changes)</a:t>
            </a:r>
            <a:endParaRPr sz="1200">
              <a:solidFill>
                <a:srgbClr val="000000"/>
              </a:solidFill>
            </a:endParaRPr>
          </a:p>
        </p:txBody>
      </p:sp>
      <p:grpSp>
        <p:nvGrpSpPr>
          <p:cNvPr id="207" name="Google Shape;207;p23"/>
          <p:cNvGrpSpPr/>
          <p:nvPr/>
        </p:nvGrpSpPr>
        <p:grpSpPr>
          <a:xfrm>
            <a:off x="5142525" y="1349250"/>
            <a:ext cx="2265900" cy="1857375"/>
            <a:chOff x="5142525" y="1349250"/>
            <a:chExt cx="2265900" cy="1857375"/>
          </a:xfrm>
        </p:grpSpPr>
        <p:sp>
          <p:nvSpPr>
            <p:cNvPr id="208" name="Google Shape;208;p23"/>
            <p:cNvSpPr/>
            <p:nvPr/>
          </p:nvSpPr>
          <p:spPr>
            <a:xfrm>
              <a:off x="5142525" y="2577525"/>
              <a:ext cx="22659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 GitHub account</a:t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5463075" y="1349250"/>
              <a:ext cx="1402200" cy="369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210" name="Google Shape;21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712" y="1739700"/>
            <a:ext cx="1023581" cy="1015200"/>
          </a:xfrm>
          <a:prstGeom prst="rect">
            <a:avLst/>
          </a:prstGeom>
          <a:noFill/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9" name="Google Shape;219;p24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860400" y="1612288"/>
            <a:ext cx="122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feature 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984475" y="4041613"/>
            <a:ext cx="203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bug fix </a:t>
            </a:r>
            <a:r>
              <a:rPr b="1" lang="en-US" sz="1800">
                <a:solidFill>
                  <a:schemeClr val="dk2"/>
                </a:solidFill>
              </a:rPr>
              <a:t>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024650" y="3459475"/>
            <a:ext cx="9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tag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>
            <p:ph type="title"/>
          </p:nvPr>
        </p:nvSpPr>
        <p:spPr>
          <a:xfrm>
            <a:off x="860400" y="6867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427775" y="1027438"/>
            <a:ext cx="44139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three stages: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 area</a:t>
            </a:r>
            <a:r>
              <a:rPr b="1"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 </a:t>
            </a:r>
            <a:r>
              <a:rPr b="1" lang="en-US">
                <a:solidFill>
                  <a:schemeClr val="dk1"/>
                </a:solidFill>
              </a:rPr>
              <a:t>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 (HEAD)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-</a:t>
            </a:r>
            <a:r>
              <a:rPr lang="en-US">
                <a:solidFill>
                  <a:schemeClr val="dk1"/>
                </a:solidFill>
              </a:rPr>
              <a:t> your local directory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clone/init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what is</a:t>
            </a:r>
            <a:r>
              <a:rPr lang="en-US">
                <a:solidFill>
                  <a:schemeClr val="dk1"/>
                </a:solidFill>
              </a:rPr>
              <a:t> to be committed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add/mv/rm/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&lt;file&gt;/&gt;commit&gt;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 (HEAD</a:t>
            </a:r>
            <a:r>
              <a:rPr lang="en-US" sz="1300">
                <a:solidFill>
                  <a:schemeClr val="dk1"/>
                </a:solidFill>
              </a:rPr>
              <a:t>*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default branch of the remote repository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fetch </a:t>
            </a:r>
            <a:r>
              <a:rPr lang="en-US">
                <a:solidFill>
                  <a:schemeClr val="dk1"/>
                </a:solidFill>
              </a:rPr>
              <a:t>updates from a remote repo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US">
                <a:solidFill>
                  <a:schemeClr val="dk1"/>
                </a:solidFill>
              </a:rPr>
              <a:t> changes to a remote repo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*  -  </a:t>
            </a:r>
            <a:r>
              <a:rPr lang="en-US" sz="1000">
                <a:solidFill>
                  <a:schemeClr val="dk1"/>
                </a:solidFill>
              </a:rPr>
              <a:t>HEAD term also has a wider use in Git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2" name="Google Shape;252;p26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253" name="Google Shape;253;p26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254" name="Google Shape;254;p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5" name="Google Shape;255;p26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56" name="Google Shape;256;p26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57" name="Google Shape;257;p26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58" name="Google Shape;258;p26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59" name="Google Shape;259;p26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260" name="Google Shape;260;p26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case 1: divergent local branches, merge, update the remote repo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case 2: divergent local branches, detached HEAD, rebase, merge, bring upstream branch changes, update the remote repo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Use an existing </a:t>
            </a:r>
            <a:r>
              <a:rPr lang="en-US" sz="1600">
                <a:solidFill>
                  <a:schemeClr val="dk2"/>
                </a:solidFill>
              </a:rPr>
              <a:t>authoritative</a:t>
            </a:r>
            <a:r>
              <a:rPr lang="en-US" sz="1600">
                <a:solidFill>
                  <a:schemeClr val="dk2"/>
                </a:solidFill>
              </a:rPr>
              <a:t> repository to test real-case scenarios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fetch and merge remote branches, update a fork repository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make a pull request (PR) into the authoritative repository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</a:t>
            </a:r>
            <a:r>
              <a:rPr b="1" lang="en-US" sz="2338">
                <a:solidFill>
                  <a:srgbClr val="1A9988"/>
                </a:solidFill>
              </a:rPr>
              <a:t>1</a:t>
            </a:r>
            <a:r>
              <a:rPr b="1" lang="en-US" sz="2338">
                <a:solidFill>
                  <a:srgbClr val="1A9988"/>
                </a:solidFill>
              </a:rPr>
              <a:t>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1: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2: 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025" y="2022400"/>
            <a:ext cx="4024625" cy="2355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900" y="2200225"/>
            <a:ext cx="3936200" cy="22467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7650" y="2356875"/>
            <a:ext cx="3936200" cy="2252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00450" y="2022399"/>
            <a:ext cx="3936200" cy="2661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13700" y="2223912"/>
            <a:ext cx="4667730" cy="251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4" name="Google Shape;3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>
            <p:ph type="title"/>
          </p:nvPr>
        </p:nvSpPr>
        <p:spPr>
          <a:xfrm>
            <a:off x="924700" y="6152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General steps to contribute to</a:t>
            </a:r>
            <a:r>
              <a:rPr b="1" lang="en-US" sz="2820">
                <a:solidFill>
                  <a:srgbClr val="1A9988"/>
                </a:solidFill>
              </a:rPr>
              <a:t> remote repos 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924700" y="1255400"/>
            <a:ext cx="7622100" cy="3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fork of the authoritative repo in your GitHub account (dashboard)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Clone the repository into your local machine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&lt;url-of-the-repo-fork&gt;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Add an upstream authoritative repository for the reference and updates 	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upstream  &lt;url-of-the-authoritative-repo&gt;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your repositor</a:t>
            </a:r>
            <a:r>
              <a:rPr lang="en-US" sz="1600">
                <a:solidFill>
                  <a:schemeClr val="dk1"/>
                </a:solidFill>
              </a:rPr>
              <a:t>y’s main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branch: 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 sz="1600">
                <a:solidFill>
                  <a:schemeClr val="dk1"/>
                </a:solidFill>
              </a:rPr>
              <a:t>any changes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in the changes to the </a:t>
            </a:r>
            <a:r>
              <a:rPr lang="en-US" sz="1600">
                <a:solidFill>
                  <a:schemeClr val="dk1"/>
                </a:solidFill>
              </a:rPr>
              <a:t>master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into your working </a:t>
            </a:r>
            <a:r>
              <a:rPr lang="en-US" sz="1600">
                <a:solidFill>
                  <a:schemeClr val="dk1"/>
                </a:solidFill>
              </a:rPr>
              <a:t>reference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GitHub: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pull request (PR) into the authoritative repository (dashboard)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6" name="Google Shape;3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682475" y="129998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An</a:t>
            </a:r>
            <a:r>
              <a:rPr lang="en-US" sz="1600">
                <a:solidFill>
                  <a:schemeClr val="dk2"/>
                </a:solidFill>
              </a:rPr>
              <a:t>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fetch and merge remote branches, update a fork repository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30" name="Google Shape;33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114324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31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3827800" y="1962325"/>
            <a:ext cx="49617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&lt;training-github&gt;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10"/>
              </a:rPr>
              <a:t>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make changes, commit them to a master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1" name="Google Shape;3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588975" y="1366325"/>
            <a:ext cx="260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We could use a GUI code editor, such as Visual Studio Code 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5" name="Google Shape;35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581475" y="1332425"/>
            <a:ext cx="803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58" name="Google Shape;358;p33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882725" y="22219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/>
          <p:nvPr/>
        </p:nvSpPr>
        <p:spPr>
          <a:xfrm>
            <a:off x="683975" y="1332425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71" name="Google Shape;371;p34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2" name="Google Shape;3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 txBox="1"/>
          <p:nvPr/>
        </p:nvSpPr>
        <p:spPr>
          <a:xfrm>
            <a:off x="429475" y="1218100"/>
            <a:ext cx="8027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make a pull request (PR) into the authoritative repository (*)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5" name="Google Shape;385;p35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</a:t>
            </a:r>
            <a:r>
              <a:rPr b="1" lang="en-US" sz="2338">
                <a:solidFill>
                  <a:srgbClr val="1A9988"/>
                </a:solidFill>
              </a:rPr>
              <a:t>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35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7" name="Google Shape;3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683975" y="1313950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896400" y="1707538"/>
            <a:ext cx="73512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origin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test the PR, build, run the code, comment on the PR on specific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issues, files, or lines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Make your own PR into original PR author’s repository: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get author’s repository location and branch from the PR’s page, i.e: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https://github.com/ufs-community/ufs-srweather-app/pull/1005</a:t>
            </a:r>
            <a:br>
              <a:rPr lang="en-US" sz="12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925" y="3683877"/>
            <a:ext cx="6659814" cy="128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03" name="Google Shape;403;p36"/>
          <p:cNvCxnSpPr/>
          <p:nvPr/>
        </p:nvCxnSpPr>
        <p:spPr>
          <a:xfrm flipH="1" rot="10800000">
            <a:off x="1358825" y="3392250"/>
            <a:ext cx="26439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6"/>
          <p:cNvSpPr txBox="1"/>
          <p:nvPr/>
        </p:nvSpPr>
        <p:spPr>
          <a:xfrm>
            <a:off x="896400" y="832350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</a:t>
            </a:r>
            <a:endParaRPr b="1" sz="2338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14" name="Google Shape;4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6" name="Google Shape;4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lang="en-US" sz="1600">
                <a:solidFill>
                  <a:schemeClr val="dk1"/>
                </a:solidFill>
              </a:rPr>
              <a:t>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8" name="Google Shape;4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>
                <a:solidFill>
                  <a:schemeClr val="dk2"/>
                </a:solidFill>
              </a:rPr>
              <a:t> (</a:t>
            </a:r>
            <a:r>
              <a:rPr lang="en-US" sz="1600">
                <a:solidFill>
                  <a:schemeClr val="dk2"/>
                </a:solidFill>
              </a:rPr>
              <a:t>forked</a:t>
            </a:r>
            <a:r>
              <a:rPr lang="en-US" sz="1600">
                <a:solidFill>
                  <a:schemeClr val="dk2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>
                <a:solidFill>
                  <a:schemeClr val="dk2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>
                <a:solidFill>
                  <a:schemeClr val="dk2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>
                <a:solidFill>
                  <a:schemeClr val="dk2"/>
                </a:solidFill>
              </a:rPr>
              <a:t>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19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7" name="Google Shape;147;p20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2" name="Google Shape;162;p21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